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media1.mp4" ContentType="video/unknown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D6E4"/>
          </a:solidFill>
        </a:fill>
      </a:tcStyle>
    </a:wholeTbl>
    <a:band2H>
      <a:tcTxStyle b="def" i="def"/>
      <a:tcStyle>
        <a:tcBdr/>
        <a:fill>
          <a:solidFill>
            <a:srgbClr val="E8ECF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DED0"/>
          </a:solidFill>
        </a:fill>
      </a:tcStyle>
    </a:wholeTbl>
    <a:band2H>
      <a:tcTxStyle b="def" i="def"/>
      <a:tcStyle>
        <a:tcBdr/>
        <a:fill>
          <a:solidFill>
            <a:srgbClr val="ECEF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6DDCF"/>
          </a:solidFill>
        </a:fill>
      </a:tcStyle>
    </a:wholeTbl>
    <a:band2H>
      <a:tcTxStyle b="def" i="def"/>
      <a:tcStyle>
        <a:tcBdr/>
        <a:fill>
          <a:solidFill>
            <a:srgbClr val="FBEF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3" name="Shape 8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5" name="Shape 2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https://www.ypppt.com/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4" name="Shape 29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https://www.ypppt.com/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大標題文字</a:t>
            </a:r>
          </a:p>
        </p:txBody>
      </p:sp>
      <p:sp>
        <p:nvSpPr>
          <p:cNvPr id="12" name="內文層級一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21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0" name="內文層級一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大標題文字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9" name="內文層級一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0" name="文本占位符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4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大標題文字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大標題文字</a:t>
            </a:r>
          </a:p>
        </p:txBody>
      </p:sp>
      <p:sp>
        <p:nvSpPr>
          <p:cNvPr id="64" name="內文層級一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5" name="文本占位符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6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大標題文字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大標題文字</a:t>
            </a:r>
          </a:p>
        </p:txBody>
      </p:sp>
      <p:sp>
        <p:nvSpPr>
          <p:cNvPr id="74" name="图片占位符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75" name="內文層級一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3" name="內文層級一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圖片 7" descr="圖片 7"/>
          <p:cNvPicPr>
            <a:picLocks noChangeAspect="1"/>
          </p:cNvPicPr>
          <p:nvPr/>
        </p:nvPicPr>
        <p:blipFill>
          <a:blip r:embed="rId2">
            <a:extLst/>
          </a:blip>
          <a:srcRect l="35122" t="0" r="10298" b="0"/>
          <a:stretch>
            <a:fillRect/>
          </a:stretch>
        </p:blipFill>
        <p:spPr>
          <a:xfrm>
            <a:off x="8006715" y="0"/>
            <a:ext cx="5015338" cy="689011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8" name="组合 2"/>
          <p:cNvGrpSpPr/>
          <p:nvPr/>
        </p:nvGrpSpPr>
        <p:grpSpPr>
          <a:xfrm>
            <a:off x="-12066" y="-5080"/>
            <a:ext cx="13001925" cy="6863081"/>
            <a:chOff x="0" y="0"/>
            <a:chExt cx="13001924" cy="6863080"/>
          </a:xfrm>
        </p:grpSpPr>
        <p:pic>
          <p:nvPicPr>
            <p:cNvPr id="86" name="图片 108" descr="图片 108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17500"/>
            <a:stretch>
              <a:fillRect/>
            </a:stretch>
          </p:blipFill>
          <p:spPr>
            <a:xfrm>
              <a:off x="32191" y="4848860"/>
              <a:ext cx="4897474" cy="20142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7" name="矩形 4"/>
            <p:cNvSpPr/>
            <p:nvPr/>
          </p:nvSpPr>
          <p:spPr>
            <a:xfrm>
              <a:off x="0" y="0"/>
              <a:ext cx="13001925" cy="6858001"/>
            </a:xfrm>
            <a:prstGeom prst="rect">
              <a:avLst/>
            </a:prstGeom>
            <a:gradFill flip="none" rotWithShape="1">
              <a:gsLst>
                <a:gs pos="28000">
                  <a:srgbClr val="FFFFFF"/>
                </a:gs>
                <a:gs pos="55000">
                  <a:srgbClr val="FFFFFF">
                    <a:alpha val="92000"/>
                  </a:srgbClr>
                </a:gs>
                <a:gs pos="79000">
                  <a:srgbClr val="FFFFFF">
                    <a:alpha val="92000"/>
                  </a:srgbClr>
                </a:gs>
              </a:gsLst>
              <a:lin ang="426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89" name="PA-矩形 1"/>
          <p:cNvSpPr/>
          <p:nvPr/>
        </p:nvSpPr>
        <p:spPr>
          <a:xfrm>
            <a:off x="-13971" y="0"/>
            <a:ext cx="8377557" cy="6858000"/>
          </a:xfrm>
          <a:prstGeom prst="rect">
            <a:avLst/>
          </a:prstGeom>
          <a:solidFill>
            <a:schemeClr val="accent2">
              <a:alpha val="98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0" name="文本占位符 85"/>
          <p:cNvSpPr txBox="1"/>
          <p:nvPr/>
        </p:nvSpPr>
        <p:spPr>
          <a:xfrm>
            <a:off x="661034" y="1440814"/>
            <a:ext cx="7776211" cy="4998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defRPr sz="11500">
                <a:ln w="9525" cap="flat">
                  <a:solidFill>
                    <a:srgbClr val="8FAED5">
                      <a:alpha val="8500"/>
                    </a:srgbClr>
                  </a:solidFill>
                  <a:prstDash val="solid"/>
                  <a:round/>
                </a:ln>
                <a:noFill/>
                <a:latin typeface="方正小标宋简体"/>
                <a:ea typeface="方正小标宋简体"/>
                <a:cs typeface="方正小标宋简体"/>
                <a:sym typeface="方正小标宋简体"/>
              </a:defRPr>
            </a:pPr>
            <a:r>
              <a:t>2023</a:t>
            </a:r>
            <a:br/>
            <a:r>
              <a:t>DataBase</a:t>
            </a:r>
            <a:br/>
            <a:r>
              <a:t>System</a:t>
            </a:r>
          </a:p>
        </p:txBody>
      </p:sp>
      <p:sp>
        <p:nvSpPr>
          <p:cNvPr id="91" name="标题 1"/>
          <p:cNvSpPr txBox="1"/>
          <p:nvPr/>
        </p:nvSpPr>
        <p:spPr>
          <a:xfrm>
            <a:off x="1052195" y="3235283"/>
            <a:ext cx="6964517" cy="94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b="1" sz="4800">
                <a:solidFill>
                  <a:srgbClr val="FFFFFF"/>
                </a:solidFill>
                <a:latin typeface="方正小标宋简体"/>
                <a:ea typeface="方正小标宋简体"/>
                <a:cs typeface="方正小标宋简体"/>
                <a:sym typeface="方正小标宋简体"/>
              </a:defRPr>
            </a:lvl1pPr>
          </a:lstStyle>
          <a:p>
            <a:pPr/>
            <a:r>
              <a:t>弓道社官方網站</a:t>
            </a:r>
          </a:p>
        </p:txBody>
      </p:sp>
      <p:sp>
        <p:nvSpPr>
          <p:cNvPr id="92" name="直接连接符 9"/>
          <p:cNvSpPr/>
          <p:nvPr/>
        </p:nvSpPr>
        <p:spPr>
          <a:xfrm>
            <a:off x="1006475" y="4288790"/>
            <a:ext cx="4292600" cy="1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3" name="PA-圆角矩形 5"/>
          <p:cNvSpPr/>
          <p:nvPr/>
        </p:nvSpPr>
        <p:spPr>
          <a:xfrm>
            <a:off x="9095740" y="2846070"/>
            <a:ext cx="2365376" cy="457201"/>
          </a:xfrm>
          <a:prstGeom prst="roundRect">
            <a:avLst>
              <a:gd name="adj" fmla="val 0"/>
            </a:avLst>
          </a:prstGeom>
          <a:ln w="12700">
            <a:solidFill>
              <a:srgbClr val="355C85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4" name="PA-圆角矩形 5"/>
          <p:cNvSpPr/>
          <p:nvPr/>
        </p:nvSpPr>
        <p:spPr>
          <a:xfrm>
            <a:off x="9095740" y="3518534"/>
            <a:ext cx="2365376" cy="457201"/>
          </a:xfrm>
          <a:prstGeom prst="roundRect">
            <a:avLst>
              <a:gd name="adj" fmla="val 0"/>
            </a:avLst>
          </a:prstGeom>
          <a:ln w="12700">
            <a:solidFill>
              <a:srgbClr val="355C85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5" name="PA-矩形 6"/>
          <p:cNvSpPr txBox="1"/>
          <p:nvPr/>
        </p:nvSpPr>
        <p:spPr>
          <a:xfrm>
            <a:off x="9373869" y="2967989"/>
            <a:ext cx="17780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1600">
                <a:solidFill>
                  <a:schemeClr val="accent2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第六組</a:t>
            </a:r>
          </a:p>
        </p:txBody>
      </p:sp>
      <p:sp>
        <p:nvSpPr>
          <p:cNvPr id="96" name="PA-矩形 6"/>
          <p:cNvSpPr txBox="1"/>
          <p:nvPr/>
        </p:nvSpPr>
        <p:spPr>
          <a:xfrm>
            <a:off x="9373869" y="3646170"/>
            <a:ext cx="17780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1600">
                <a:solidFill>
                  <a:schemeClr val="accent2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電資三</a:t>
            </a:r>
          </a:p>
        </p:txBody>
      </p:sp>
      <p:sp>
        <p:nvSpPr>
          <p:cNvPr id="97" name="文本框 75"/>
          <p:cNvSpPr txBox="1"/>
          <p:nvPr/>
        </p:nvSpPr>
        <p:spPr>
          <a:xfrm>
            <a:off x="1052194" y="5935948"/>
            <a:ext cx="142712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9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2023 Fall</a:t>
            </a:r>
          </a:p>
        </p:txBody>
      </p:sp>
      <p:sp>
        <p:nvSpPr>
          <p:cNvPr id="98" name="椭圆 26"/>
          <p:cNvSpPr/>
          <p:nvPr/>
        </p:nvSpPr>
        <p:spPr>
          <a:xfrm>
            <a:off x="349885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9" name="椭圆 27"/>
          <p:cNvSpPr/>
          <p:nvPr/>
        </p:nvSpPr>
        <p:spPr>
          <a:xfrm>
            <a:off x="-1410336" y="1685289"/>
            <a:ext cx="1905001" cy="190500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0" name="椭圆 28"/>
          <p:cNvSpPr/>
          <p:nvPr/>
        </p:nvSpPr>
        <p:spPr>
          <a:xfrm>
            <a:off x="3253740" y="5675610"/>
            <a:ext cx="1487171" cy="148717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1" name="椭圆 29"/>
          <p:cNvSpPr/>
          <p:nvPr/>
        </p:nvSpPr>
        <p:spPr>
          <a:xfrm>
            <a:off x="9946005" y="4836795"/>
            <a:ext cx="1659891" cy="1732281"/>
          </a:xfrm>
          <a:prstGeom prst="ellipse">
            <a:avLst/>
          </a:prstGeom>
          <a:gradFill>
            <a:gsLst>
              <a:gs pos="14000">
                <a:srgbClr val="FFFFFF">
                  <a:alpha val="0"/>
                </a:srgbClr>
              </a:gs>
              <a:gs pos="100000">
                <a:srgbClr val="FFFFFF">
                  <a:alpha val="92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2" name="椭圆 30"/>
          <p:cNvSpPr/>
          <p:nvPr/>
        </p:nvSpPr>
        <p:spPr>
          <a:xfrm>
            <a:off x="10287000" y="459105"/>
            <a:ext cx="1905000" cy="1905001"/>
          </a:xfrm>
          <a:prstGeom prst="ellipse">
            <a:avLst/>
          </a:prstGeom>
          <a:gradFill>
            <a:gsLst>
              <a:gs pos="14000">
                <a:srgbClr val="FFFFFF">
                  <a:alpha val="0"/>
                </a:srgbClr>
              </a:gs>
              <a:gs pos="100000">
                <a:srgbClr val="FFFFFF">
                  <a:alpha val="92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3" name="椭圆 31"/>
          <p:cNvSpPr/>
          <p:nvPr/>
        </p:nvSpPr>
        <p:spPr>
          <a:xfrm>
            <a:off x="5732779" y="107950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4" name="椭圆 32"/>
          <p:cNvSpPr/>
          <p:nvPr/>
        </p:nvSpPr>
        <p:spPr>
          <a:xfrm>
            <a:off x="9222740" y="2101850"/>
            <a:ext cx="548641" cy="548641"/>
          </a:xfrm>
          <a:prstGeom prst="ellipse">
            <a:avLst/>
          </a:prstGeom>
          <a:gradFill>
            <a:gsLst>
              <a:gs pos="14000">
                <a:srgbClr val="FFFFFF">
                  <a:alpha val="0"/>
                </a:srgbClr>
              </a:gs>
              <a:gs pos="100000">
                <a:srgbClr val="FFFFFF">
                  <a:alpha val="92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5" name="文字方塊 19"/>
          <p:cNvSpPr txBox="1"/>
          <p:nvPr/>
        </p:nvSpPr>
        <p:spPr>
          <a:xfrm>
            <a:off x="1160930" y="4540760"/>
            <a:ext cx="5206701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110820031</a:t>
            </a:r>
            <a:r>
              <a:t> 翁廷豪</a:t>
            </a:r>
            <a:r>
              <a:t>		110820022 </a:t>
            </a:r>
            <a:r>
              <a:t>顏湘芸</a:t>
            </a:r>
          </a:p>
          <a:p>
            <a:pPr>
              <a:lnSpc>
                <a:spcPct val="15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109650012 </a:t>
            </a:r>
            <a:r>
              <a:t>洪承裕</a:t>
            </a:r>
            <a:r>
              <a:t>		110820048</a:t>
            </a:r>
            <a:r>
              <a:t> 許家睿</a:t>
            </a:r>
          </a:p>
          <a:p>
            <a:pPr>
              <a:lnSpc>
                <a:spcPct val="150000"/>
              </a:lnSpc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110820012 </a:t>
            </a:r>
            <a:r>
              <a:t>宋典諺</a:t>
            </a:r>
            <a:r>
              <a:t>		110820057</a:t>
            </a:r>
            <a:r>
              <a:t> 蕭嘉甫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9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52" name="组合 41"/>
          <p:cNvGrpSpPr/>
          <p:nvPr/>
        </p:nvGrpSpPr>
        <p:grpSpPr>
          <a:xfrm>
            <a:off x="956309" y="541019"/>
            <a:ext cx="2828292" cy="701676"/>
            <a:chOff x="0" y="0"/>
            <a:chExt cx="2828290" cy="701675"/>
          </a:xfrm>
        </p:grpSpPr>
        <p:sp>
          <p:nvSpPr>
            <p:cNvPr id="250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系統結構</a:t>
              </a:r>
            </a:p>
          </p:txBody>
        </p:sp>
        <p:sp>
          <p:nvSpPr>
            <p:cNvPr id="251" name="矩形 64"/>
            <p:cNvSpPr txBox="1"/>
            <p:nvPr/>
          </p:nvSpPr>
          <p:spPr>
            <a:xfrm>
              <a:off x="0" y="432434"/>
              <a:ext cx="917263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262626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Architecture</a:t>
              </a:r>
            </a:p>
          </p:txBody>
        </p:sp>
      </p:grpSp>
      <p:pic>
        <p:nvPicPr>
          <p:cNvPr id="25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1480" y="1731019"/>
            <a:ext cx="7029040" cy="4332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6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59" name="组合 41"/>
          <p:cNvGrpSpPr/>
          <p:nvPr/>
        </p:nvGrpSpPr>
        <p:grpSpPr>
          <a:xfrm>
            <a:off x="956309" y="541019"/>
            <a:ext cx="2828292" cy="701676"/>
            <a:chOff x="0" y="0"/>
            <a:chExt cx="2828290" cy="701675"/>
          </a:xfrm>
        </p:grpSpPr>
        <p:sp>
          <p:nvSpPr>
            <p:cNvPr id="257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系統結構</a:t>
              </a:r>
            </a:p>
          </p:txBody>
        </p:sp>
        <p:sp>
          <p:nvSpPr>
            <p:cNvPr id="258" name="矩形 64"/>
            <p:cNvSpPr txBox="1"/>
            <p:nvPr/>
          </p:nvSpPr>
          <p:spPr>
            <a:xfrm>
              <a:off x="0" y="432434"/>
              <a:ext cx="917263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262626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Architecture</a:t>
              </a:r>
            </a:p>
          </p:txBody>
        </p:sp>
      </p:grpSp>
      <p:pic>
        <p:nvPicPr>
          <p:cNvPr id="26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9355" y="111448"/>
            <a:ext cx="4953289" cy="6635103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直線接點 2"/>
          <p:cNvSpPr/>
          <p:nvPr/>
        </p:nvSpPr>
        <p:spPr>
          <a:xfrm>
            <a:off x="5362575" y="2528888"/>
            <a:ext cx="228600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62" name="直線接點 6"/>
          <p:cNvSpPr/>
          <p:nvPr/>
        </p:nvSpPr>
        <p:spPr>
          <a:xfrm>
            <a:off x="4343401" y="5495925"/>
            <a:ext cx="242887" cy="0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5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68" name="组合 41"/>
          <p:cNvGrpSpPr/>
          <p:nvPr/>
        </p:nvGrpSpPr>
        <p:grpSpPr>
          <a:xfrm>
            <a:off x="956309" y="541019"/>
            <a:ext cx="2828292" cy="701676"/>
            <a:chOff x="0" y="0"/>
            <a:chExt cx="2828290" cy="701675"/>
          </a:xfrm>
        </p:grpSpPr>
        <p:sp>
          <p:nvSpPr>
            <p:cNvPr id="266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系統結構</a:t>
              </a:r>
            </a:p>
          </p:txBody>
        </p:sp>
        <p:sp>
          <p:nvSpPr>
            <p:cNvPr id="267" name="矩形 64"/>
            <p:cNvSpPr txBox="1"/>
            <p:nvPr/>
          </p:nvSpPr>
          <p:spPr>
            <a:xfrm>
              <a:off x="0" y="432434"/>
              <a:ext cx="917263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262626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Architecture</a:t>
              </a:r>
            </a:p>
          </p:txBody>
        </p:sp>
      </p:grpSp>
      <p:pic>
        <p:nvPicPr>
          <p:cNvPr id="269" name="圖片 2" descr="圖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0725" y="1389131"/>
            <a:ext cx="9503330" cy="53456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2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75" name="组合 41"/>
          <p:cNvGrpSpPr/>
          <p:nvPr/>
        </p:nvGrpSpPr>
        <p:grpSpPr>
          <a:xfrm>
            <a:off x="956309" y="541019"/>
            <a:ext cx="2828292" cy="701676"/>
            <a:chOff x="0" y="0"/>
            <a:chExt cx="2828290" cy="701675"/>
          </a:xfrm>
        </p:grpSpPr>
        <p:sp>
          <p:nvSpPr>
            <p:cNvPr id="273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預計開發方式</a:t>
              </a:r>
            </a:p>
          </p:txBody>
        </p:sp>
        <p:sp>
          <p:nvSpPr>
            <p:cNvPr id="274" name="矩形 64"/>
            <p:cNvSpPr txBox="1"/>
            <p:nvPr/>
          </p:nvSpPr>
          <p:spPr>
            <a:xfrm>
              <a:off x="0" y="432434"/>
              <a:ext cx="1002095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262626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Development</a:t>
              </a:r>
            </a:p>
          </p:txBody>
        </p:sp>
      </p:grpSp>
      <p:sp>
        <p:nvSpPr>
          <p:cNvPr id="276" name="îś1ïde"/>
          <p:cNvSpPr/>
          <p:nvPr/>
        </p:nvSpPr>
        <p:spPr>
          <a:xfrm>
            <a:off x="3755128" y="1682750"/>
            <a:ext cx="196216" cy="4271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9671" y="21600"/>
                  <a:pt x="0" y="21143"/>
                  <a:pt x="0" y="20580"/>
                </a:cubicBezTo>
                <a:lnTo>
                  <a:pt x="0" y="1020"/>
                </a:lnTo>
                <a:cubicBezTo>
                  <a:pt x="0" y="457"/>
                  <a:pt x="9671" y="0"/>
                  <a:pt x="21600" y="0"/>
                </a:cubicBezTo>
              </a:path>
            </a:pathLst>
          </a:custGeom>
          <a:ln w="381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77" name="直接连接符 134"/>
          <p:cNvSpPr/>
          <p:nvPr/>
        </p:nvSpPr>
        <p:spPr>
          <a:xfrm>
            <a:off x="3277234" y="3818254"/>
            <a:ext cx="477895" cy="6668"/>
          </a:xfrm>
          <a:prstGeom prst="line">
            <a:avLst/>
          </a:prstGeom>
          <a:ln w="38100">
            <a:solidFill>
              <a:srgbClr val="D9D9D9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278" name="圖片 6" descr="圖片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5636" y="2983158"/>
            <a:ext cx="2626771" cy="15760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9" name="圖片 15" descr="圖片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347852" y="1986175"/>
            <a:ext cx="2975261" cy="160664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0" name="圖片 18" descr="圖片 1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347852" y="4046854"/>
            <a:ext cx="3038365" cy="1727528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îś1ïde"/>
          <p:cNvSpPr/>
          <p:nvPr/>
        </p:nvSpPr>
        <p:spPr>
          <a:xfrm rot="10800000">
            <a:off x="7782724" y="1682750"/>
            <a:ext cx="196216" cy="4271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9671" y="21600"/>
                  <a:pt x="0" y="21143"/>
                  <a:pt x="0" y="20580"/>
                </a:cubicBezTo>
                <a:lnTo>
                  <a:pt x="0" y="1020"/>
                </a:lnTo>
                <a:cubicBezTo>
                  <a:pt x="0" y="457"/>
                  <a:pt x="9671" y="0"/>
                  <a:pt x="21600" y="0"/>
                </a:cubicBezTo>
              </a:path>
            </a:pathLst>
          </a:custGeom>
          <a:ln w="38100">
            <a:solidFill>
              <a:srgbClr val="D9D9D9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282" name="直接连接符 134"/>
          <p:cNvSpPr/>
          <p:nvPr/>
        </p:nvSpPr>
        <p:spPr>
          <a:xfrm flipH="1" flipV="1">
            <a:off x="7978939" y="3818254"/>
            <a:ext cx="477895" cy="6668"/>
          </a:xfrm>
          <a:prstGeom prst="line">
            <a:avLst/>
          </a:prstGeom>
          <a:ln w="38100">
            <a:solidFill>
              <a:srgbClr val="D9D9D9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283" name="圖片 34" descr="圖片 3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584827" y="3129940"/>
            <a:ext cx="2700499" cy="13899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8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91" name="组合 41"/>
          <p:cNvGrpSpPr/>
          <p:nvPr/>
        </p:nvGrpSpPr>
        <p:grpSpPr>
          <a:xfrm>
            <a:off x="956309" y="541019"/>
            <a:ext cx="2828292" cy="701676"/>
            <a:chOff x="0" y="0"/>
            <a:chExt cx="2828290" cy="701675"/>
          </a:xfrm>
        </p:grpSpPr>
        <p:sp>
          <p:nvSpPr>
            <p:cNvPr id="289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預計開發方式</a:t>
              </a:r>
            </a:p>
          </p:txBody>
        </p:sp>
        <p:sp>
          <p:nvSpPr>
            <p:cNvPr id="290" name="矩形 64"/>
            <p:cNvSpPr txBox="1"/>
            <p:nvPr/>
          </p:nvSpPr>
          <p:spPr>
            <a:xfrm>
              <a:off x="0" y="432434"/>
              <a:ext cx="1002095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262626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Development</a:t>
              </a:r>
            </a:p>
          </p:txBody>
        </p:sp>
      </p:grpSp>
      <p:pic>
        <p:nvPicPr>
          <p:cNvPr id="292" name="螢幕錄影 2023-11-15 晚上9.54.16" descr="螢幕錄影 2023-11-15 晚上9.54.16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242687" y="1369822"/>
            <a:ext cx="7706624" cy="48162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33" fill="hold"/>
                                        <p:tgtEl>
                                          <p:spTgt spid="2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2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292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292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9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圖片 5" descr="圖片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7960" y="-37766"/>
            <a:ext cx="12228194" cy="687701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99" name="组合 2"/>
          <p:cNvGrpSpPr/>
          <p:nvPr/>
        </p:nvGrpSpPr>
        <p:grpSpPr>
          <a:xfrm>
            <a:off x="-36919" y="-56516"/>
            <a:ext cx="13067119" cy="6914517"/>
            <a:chOff x="0" y="0"/>
            <a:chExt cx="13067118" cy="6914515"/>
          </a:xfrm>
        </p:grpSpPr>
        <p:pic>
          <p:nvPicPr>
            <p:cNvPr id="297" name="图片 108" descr="图片 108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17500"/>
            <a:stretch>
              <a:fillRect/>
            </a:stretch>
          </p:blipFill>
          <p:spPr>
            <a:xfrm flipH="1">
              <a:off x="0" y="51434"/>
              <a:ext cx="51880" cy="68630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98" name="矩形 4"/>
            <p:cNvSpPr/>
            <p:nvPr/>
          </p:nvSpPr>
          <p:spPr>
            <a:xfrm>
              <a:off x="36027" y="-1"/>
              <a:ext cx="13031092" cy="6914517"/>
            </a:xfrm>
            <a:prstGeom prst="rect">
              <a:avLst/>
            </a:prstGeom>
            <a:gradFill flip="none" rotWithShape="1">
              <a:gsLst>
                <a:gs pos="28000">
                  <a:srgbClr val="FFFFFF"/>
                </a:gs>
                <a:gs pos="55000">
                  <a:srgbClr val="FFFFFF">
                    <a:alpha val="92000"/>
                  </a:srgbClr>
                </a:gs>
                <a:gs pos="79000">
                  <a:srgbClr val="FFFFFF">
                    <a:alpha val="92000"/>
                  </a:srgbClr>
                </a:gs>
              </a:gsLst>
              <a:lin ang="426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00" name="PA-矩形 1"/>
          <p:cNvSpPr/>
          <p:nvPr/>
        </p:nvSpPr>
        <p:spPr>
          <a:xfrm>
            <a:off x="-36919" y="-56518"/>
            <a:ext cx="4096724" cy="6929123"/>
          </a:xfrm>
          <a:prstGeom prst="rect">
            <a:avLst/>
          </a:prstGeom>
          <a:solidFill>
            <a:schemeClr val="accent2">
              <a:alpha val="98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1" name="椭圆 26"/>
          <p:cNvSpPr/>
          <p:nvPr/>
        </p:nvSpPr>
        <p:spPr>
          <a:xfrm>
            <a:off x="349885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2" name="椭圆 27"/>
          <p:cNvSpPr/>
          <p:nvPr/>
        </p:nvSpPr>
        <p:spPr>
          <a:xfrm>
            <a:off x="-1410336" y="1685289"/>
            <a:ext cx="1905001" cy="190500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3" name="椭圆 28"/>
          <p:cNvSpPr/>
          <p:nvPr/>
        </p:nvSpPr>
        <p:spPr>
          <a:xfrm>
            <a:off x="3265170" y="5385434"/>
            <a:ext cx="1487171" cy="148717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4" name="椭圆 29"/>
          <p:cNvSpPr/>
          <p:nvPr/>
        </p:nvSpPr>
        <p:spPr>
          <a:xfrm>
            <a:off x="9946005" y="4836795"/>
            <a:ext cx="1659891" cy="1732281"/>
          </a:xfrm>
          <a:prstGeom prst="ellipse">
            <a:avLst/>
          </a:prstGeom>
          <a:gradFill>
            <a:gsLst>
              <a:gs pos="14000">
                <a:srgbClr val="FFFFFF">
                  <a:alpha val="0"/>
                </a:srgbClr>
              </a:gs>
              <a:gs pos="100000">
                <a:srgbClr val="FFFFFF">
                  <a:alpha val="92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5" name="椭圆 30"/>
          <p:cNvSpPr/>
          <p:nvPr/>
        </p:nvSpPr>
        <p:spPr>
          <a:xfrm>
            <a:off x="10287000" y="459105"/>
            <a:ext cx="1905000" cy="1905001"/>
          </a:xfrm>
          <a:prstGeom prst="ellipse">
            <a:avLst/>
          </a:prstGeom>
          <a:gradFill>
            <a:gsLst>
              <a:gs pos="14000">
                <a:srgbClr val="FFFFFF">
                  <a:alpha val="0"/>
                </a:srgbClr>
              </a:gs>
              <a:gs pos="100000">
                <a:srgbClr val="FFFFFF">
                  <a:alpha val="92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6" name="椭圆 31"/>
          <p:cNvSpPr/>
          <p:nvPr/>
        </p:nvSpPr>
        <p:spPr>
          <a:xfrm>
            <a:off x="5732779" y="107950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7" name="椭圆 32"/>
          <p:cNvSpPr/>
          <p:nvPr/>
        </p:nvSpPr>
        <p:spPr>
          <a:xfrm>
            <a:off x="9222740" y="2101850"/>
            <a:ext cx="548641" cy="548641"/>
          </a:xfrm>
          <a:prstGeom prst="ellipse">
            <a:avLst/>
          </a:prstGeom>
          <a:gradFill>
            <a:gsLst>
              <a:gs pos="14000">
                <a:srgbClr val="FFFFFF">
                  <a:alpha val="0"/>
                </a:srgbClr>
              </a:gs>
              <a:gs pos="100000">
                <a:srgbClr val="FFFFFF">
                  <a:alpha val="92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8" name="文字方塊 6"/>
          <p:cNvSpPr txBox="1"/>
          <p:nvPr/>
        </p:nvSpPr>
        <p:spPr>
          <a:xfrm>
            <a:off x="813841" y="1902269"/>
            <a:ext cx="4292951" cy="278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8800">
                <a:solidFill>
                  <a:srgbClr val="FFFFFF"/>
                </a:solidFill>
                <a:latin typeface="Sylfaen"/>
                <a:ea typeface="Sylfaen"/>
                <a:cs typeface="Sylfaen"/>
                <a:sym typeface="Sylfaen"/>
              </a:defRPr>
            </a:pPr>
            <a:r>
              <a:t>THE</a:t>
            </a:r>
            <a:br/>
            <a:r>
              <a:t>END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圖片 7" descr="圖片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8477" y="-2"/>
            <a:ext cx="5142343" cy="67976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0" name="组合 5"/>
          <p:cNvGrpSpPr/>
          <p:nvPr/>
        </p:nvGrpSpPr>
        <p:grpSpPr>
          <a:xfrm>
            <a:off x="-38476" y="-123825"/>
            <a:ext cx="10078238" cy="6981825"/>
            <a:chOff x="0" y="0"/>
            <a:chExt cx="10078237" cy="6981825"/>
          </a:xfrm>
        </p:grpSpPr>
        <p:pic>
          <p:nvPicPr>
            <p:cNvPr id="108" name="图片 108" descr="图片 108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0" cy="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9" name="矩形 8"/>
            <p:cNvSpPr/>
            <p:nvPr/>
          </p:nvSpPr>
          <p:spPr>
            <a:xfrm>
              <a:off x="0" y="123825"/>
              <a:ext cx="10078238" cy="6858000"/>
            </a:xfrm>
            <a:prstGeom prst="rect">
              <a:avLst/>
            </a:prstGeom>
            <a:gradFill flip="none" rotWithShape="1">
              <a:gsLst>
                <a:gs pos="0">
                  <a:srgbClr val="FFFFFF">
                    <a:alpha val="82000"/>
                  </a:srgbClr>
                </a:gs>
                <a:gs pos="55000">
                  <a:srgbClr val="FFFFFF">
                    <a:alpha val="92000"/>
                  </a:srgbClr>
                </a:gs>
                <a:gs pos="79000">
                  <a:srgbClr val="FFFFFF">
                    <a:alpha val="89000"/>
                  </a:srgbClr>
                </a:gs>
              </a:gsLst>
              <a:lin ang="426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11" name="PA-矩形 1"/>
          <p:cNvSpPr/>
          <p:nvPr/>
        </p:nvSpPr>
        <p:spPr>
          <a:xfrm flipH="1">
            <a:off x="3846195" y="0"/>
            <a:ext cx="8343266" cy="6856094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2" name="标题 1"/>
          <p:cNvSpPr txBox="1"/>
          <p:nvPr/>
        </p:nvSpPr>
        <p:spPr>
          <a:xfrm>
            <a:off x="957262" y="2407285"/>
            <a:ext cx="2245362" cy="151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0000"/>
              </a:lnSpc>
              <a:defRPr b="1" sz="8000">
                <a:solidFill>
                  <a:srgbClr val="3D636B"/>
                </a:solidFill>
                <a:latin typeface="方正小标宋简体"/>
                <a:ea typeface="方正小标宋简体"/>
                <a:cs typeface="方正小标宋简体"/>
                <a:sym typeface="方正小标宋简体"/>
              </a:defRPr>
            </a:lvl1pPr>
          </a:lstStyle>
          <a:p>
            <a:pPr/>
            <a:r>
              <a:t>目錄</a:t>
            </a:r>
          </a:p>
        </p:txBody>
      </p:sp>
      <p:sp>
        <p:nvSpPr>
          <p:cNvPr id="113" name="文本占位符 85"/>
          <p:cNvSpPr txBox="1"/>
          <p:nvPr/>
        </p:nvSpPr>
        <p:spPr>
          <a:xfrm>
            <a:off x="1633538" y="4058263"/>
            <a:ext cx="904836" cy="3005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90000"/>
              </a:lnSpc>
              <a:defRPr sz="1600">
                <a:solidFill>
                  <a:srgbClr val="3D636B"/>
                </a:solidFill>
              </a:defRPr>
            </a:lvl1pPr>
          </a:lstStyle>
          <a:p>
            <a:pPr/>
            <a:r>
              <a:t>CONTENT</a:t>
            </a:r>
          </a:p>
        </p:txBody>
      </p:sp>
      <p:sp>
        <p:nvSpPr>
          <p:cNvPr id="114" name="直接连接符 28"/>
          <p:cNvSpPr/>
          <p:nvPr/>
        </p:nvSpPr>
        <p:spPr>
          <a:xfrm flipV="1">
            <a:off x="1021079" y="3940809"/>
            <a:ext cx="2117727" cy="12701"/>
          </a:xfrm>
          <a:prstGeom prst="line">
            <a:avLst/>
          </a:prstGeom>
          <a:ln w="6350">
            <a:solidFill>
              <a:srgbClr val="3D636B"/>
            </a:solidFill>
            <a:miter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17" name="组合 58"/>
          <p:cNvGrpSpPr/>
          <p:nvPr/>
        </p:nvGrpSpPr>
        <p:grpSpPr>
          <a:xfrm>
            <a:off x="5077097" y="2266758"/>
            <a:ext cx="2828291" cy="1031241"/>
            <a:chOff x="0" y="0"/>
            <a:chExt cx="2828290" cy="1031239"/>
          </a:xfrm>
        </p:grpSpPr>
        <p:sp>
          <p:nvSpPr>
            <p:cNvPr id="115" name="文本框 59"/>
            <p:cNvSpPr txBox="1"/>
            <p:nvPr/>
          </p:nvSpPr>
          <p:spPr>
            <a:xfrm>
              <a:off x="0" y="0"/>
              <a:ext cx="2828291" cy="1031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FFFFFF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系統描述</a:t>
              </a:r>
            </a:p>
          </p:txBody>
        </p:sp>
        <p:sp>
          <p:nvSpPr>
            <p:cNvPr id="116" name="矩形 60"/>
            <p:cNvSpPr txBox="1"/>
            <p:nvPr/>
          </p:nvSpPr>
          <p:spPr>
            <a:xfrm>
              <a:off x="0" y="508634"/>
              <a:ext cx="1323341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STZhongsong"/>
                  <a:ea typeface="STZhongsong"/>
                  <a:cs typeface="STZhongsong"/>
                  <a:sym typeface="STZhongsong"/>
                </a:defRPr>
              </a:lvl1pPr>
            </a:lstStyle>
            <a:p>
              <a:pPr/>
              <a:r>
                <a:t>About Our System</a:t>
              </a:r>
            </a:p>
          </p:txBody>
        </p:sp>
      </p:grpSp>
      <p:sp>
        <p:nvSpPr>
          <p:cNvPr id="118" name="PA-圆角矩形 5"/>
          <p:cNvSpPr/>
          <p:nvPr/>
        </p:nvSpPr>
        <p:spPr>
          <a:xfrm>
            <a:off x="4073797" y="2315654"/>
            <a:ext cx="821056" cy="716916"/>
          </a:xfrm>
          <a:prstGeom prst="roundRect">
            <a:avLst>
              <a:gd name="adj" fmla="val 0"/>
            </a:avLst>
          </a:prstGeom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</a:p>
        </p:txBody>
      </p:sp>
      <p:sp>
        <p:nvSpPr>
          <p:cNvPr id="119" name="文本框 69"/>
          <p:cNvSpPr txBox="1"/>
          <p:nvPr/>
        </p:nvSpPr>
        <p:spPr>
          <a:xfrm>
            <a:off x="4066902" y="2384007"/>
            <a:ext cx="809399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3200">
                <a:solidFill>
                  <a:srgbClr val="FFFFFF"/>
                </a:solidFill>
                <a:latin typeface="方正小标宋简体"/>
                <a:ea typeface="方正小标宋简体"/>
                <a:cs typeface="方正小标宋简体"/>
                <a:sym typeface="方正小标宋简体"/>
              </a:defRPr>
            </a:lvl1pPr>
          </a:lstStyle>
          <a:p>
            <a:pPr/>
            <a:r>
              <a:t>01</a:t>
            </a:r>
          </a:p>
        </p:txBody>
      </p:sp>
      <p:grpSp>
        <p:nvGrpSpPr>
          <p:cNvPr id="122" name="组合 71"/>
          <p:cNvGrpSpPr/>
          <p:nvPr/>
        </p:nvGrpSpPr>
        <p:grpSpPr>
          <a:xfrm>
            <a:off x="8626111" y="2195003"/>
            <a:ext cx="2828291" cy="752476"/>
            <a:chOff x="0" y="0"/>
            <a:chExt cx="2828290" cy="752475"/>
          </a:xfrm>
        </p:grpSpPr>
        <p:sp>
          <p:nvSpPr>
            <p:cNvPr id="120" name="文本框 72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FFFFFF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使用情境</a:t>
              </a:r>
            </a:p>
          </p:txBody>
        </p:sp>
        <p:sp>
          <p:nvSpPr>
            <p:cNvPr id="121" name="矩形 73"/>
            <p:cNvSpPr txBox="1"/>
            <p:nvPr/>
          </p:nvSpPr>
          <p:spPr>
            <a:xfrm>
              <a:off x="0" y="508634"/>
              <a:ext cx="789941" cy="243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STZhongsong"/>
                  <a:ea typeface="STZhongsong"/>
                  <a:cs typeface="STZhongsong"/>
                  <a:sym typeface="STZhongsong"/>
                </a:defRPr>
              </a:lvl1pPr>
            </a:lstStyle>
            <a:p>
              <a:pPr/>
              <a:r>
                <a:t>Scenarios</a:t>
              </a:r>
            </a:p>
          </p:txBody>
        </p:sp>
      </p:grpSp>
      <p:sp>
        <p:nvSpPr>
          <p:cNvPr id="123" name="PA-圆角矩形 5"/>
          <p:cNvSpPr/>
          <p:nvPr/>
        </p:nvSpPr>
        <p:spPr>
          <a:xfrm>
            <a:off x="7599635" y="2243899"/>
            <a:ext cx="821056" cy="716916"/>
          </a:xfrm>
          <a:prstGeom prst="roundRect">
            <a:avLst>
              <a:gd name="adj" fmla="val 0"/>
            </a:avLst>
          </a:prstGeom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</a:p>
        </p:txBody>
      </p:sp>
      <p:sp>
        <p:nvSpPr>
          <p:cNvPr id="124" name="文本框 75"/>
          <p:cNvSpPr txBox="1"/>
          <p:nvPr/>
        </p:nvSpPr>
        <p:spPr>
          <a:xfrm>
            <a:off x="7505972" y="2315654"/>
            <a:ext cx="974498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3200">
                <a:solidFill>
                  <a:srgbClr val="FFFFFF"/>
                </a:solidFill>
                <a:latin typeface="方正小标宋简体"/>
                <a:ea typeface="方正小标宋简体"/>
                <a:cs typeface="方正小标宋简体"/>
                <a:sym typeface="方正小标宋简体"/>
              </a:defRPr>
            </a:lvl1pPr>
          </a:lstStyle>
          <a:p>
            <a:pPr/>
            <a:r>
              <a:t>02</a:t>
            </a:r>
          </a:p>
        </p:txBody>
      </p:sp>
      <p:grpSp>
        <p:nvGrpSpPr>
          <p:cNvPr id="127" name="组合 77"/>
          <p:cNvGrpSpPr/>
          <p:nvPr/>
        </p:nvGrpSpPr>
        <p:grpSpPr>
          <a:xfrm>
            <a:off x="5077097" y="3621849"/>
            <a:ext cx="2828291" cy="752476"/>
            <a:chOff x="0" y="0"/>
            <a:chExt cx="2828290" cy="752475"/>
          </a:xfrm>
        </p:grpSpPr>
        <p:sp>
          <p:nvSpPr>
            <p:cNvPr id="125" name="文本框 78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FFFFFF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系統結構</a:t>
              </a:r>
            </a:p>
          </p:txBody>
        </p:sp>
        <p:sp>
          <p:nvSpPr>
            <p:cNvPr id="126" name="矩形 79"/>
            <p:cNvSpPr txBox="1"/>
            <p:nvPr/>
          </p:nvSpPr>
          <p:spPr>
            <a:xfrm>
              <a:off x="0" y="508634"/>
              <a:ext cx="1018541" cy="243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STZhongsong"/>
                  <a:ea typeface="STZhongsong"/>
                  <a:cs typeface="STZhongsong"/>
                  <a:sym typeface="STZhongsong"/>
                </a:defRPr>
              </a:lvl1pPr>
            </a:lstStyle>
            <a:p>
              <a:pPr/>
              <a:r>
                <a:t>Architecture</a:t>
              </a:r>
            </a:p>
          </p:txBody>
        </p:sp>
      </p:grpSp>
      <p:sp>
        <p:nvSpPr>
          <p:cNvPr id="128" name="PA-圆角矩形 5"/>
          <p:cNvSpPr/>
          <p:nvPr/>
        </p:nvSpPr>
        <p:spPr>
          <a:xfrm>
            <a:off x="4073797" y="3670744"/>
            <a:ext cx="821056" cy="716916"/>
          </a:xfrm>
          <a:prstGeom prst="roundRect">
            <a:avLst>
              <a:gd name="adj" fmla="val 0"/>
            </a:avLst>
          </a:prstGeom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</a:p>
        </p:txBody>
      </p:sp>
      <p:sp>
        <p:nvSpPr>
          <p:cNvPr id="129" name="文本框 81"/>
          <p:cNvSpPr txBox="1"/>
          <p:nvPr/>
        </p:nvSpPr>
        <p:spPr>
          <a:xfrm>
            <a:off x="3936410" y="3737417"/>
            <a:ext cx="109256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3200">
                <a:solidFill>
                  <a:srgbClr val="FFFFFF"/>
                </a:solidFill>
                <a:latin typeface="方正小标宋简体"/>
                <a:ea typeface="方正小标宋简体"/>
                <a:cs typeface="方正小标宋简体"/>
                <a:sym typeface="方正小标宋简体"/>
              </a:defRPr>
            </a:lvl1pPr>
          </a:lstStyle>
          <a:p>
            <a:pPr/>
            <a:r>
              <a:t>03</a:t>
            </a:r>
          </a:p>
        </p:txBody>
      </p:sp>
      <p:grpSp>
        <p:nvGrpSpPr>
          <p:cNvPr id="132" name="组合 83"/>
          <p:cNvGrpSpPr/>
          <p:nvPr/>
        </p:nvGrpSpPr>
        <p:grpSpPr>
          <a:xfrm>
            <a:off x="8612141" y="3550094"/>
            <a:ext cx="2828291" cy="752476"/>
            <a:chOff x="0" y="0"/>
            <a:chExt cx="2828290" cy="752475"/>
          </a:xfrm>
        </p:grpSpPr>
        <p:sp>
          <p:nvSpPr>
            <p:cNvPr id="130" name="文本框 84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FFFFFF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預計開發方式</a:t>
              </a:r>
            </a:p>
          </p:txBody>
        </p:sp>
        <p:sp>
          <p:nvSpPr>
            <p:cNvPr id="131" name="矩形 85"/>
            <p:cNvSpPr txBox="1"/>
            <p:nvPr/>
          </p:nvSpPr>
          <p:spPr>
            <a:xfrm>
              <a:off x="13970" y="508634"/>
              <a:ext cx="942341" cy="243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STZhongsong"/>
                  <a:ea typeface="STZhongsong"/>
                  <a:cs typeface="STZhongsong"/>
                  <a:sym typeface="STZhongsong"/>
                </a:defRPr>
              </a:lvl1pPr>
            </a:lstStyle>
            <a:p>
              <a:pPr/>
              <a:r>
                <a:t>Development</a:t>
              </a:r>
            </a:p>
          </p:txBody>
        </p:sp>
      </p:grpSp>
      <p:sp>
        <p:nvSpPr>
          <p:cNvPr id="133" name="PA-圆角矩形 5"/>
          <p:cNvSpPr/>
          <p:nvPr/>
        </p:nvSpPr>
        <p:spPr>
          <a:xfrm>
            <a:off x="7599635" y="3598988"/>
            <a:ext cx="821056" cy="716916"/>
          </a:xfrm>
          <a:prstGeom prst="roundRect">
            <a:avLst>
              <a:gd name="adj" fmla="val 0"/>
            </a:avLst>
          </a:prstGeom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</a:p>
        </p:txBody>
      </p:sp>
      <p:sp>
        <p:nvSpPr>
          <p:cNvPr id="134" name="文本框 87"/>
          <p:cNvSpPr txBox="1"/>
          <p:nvPr/>
        </p:nvSpPr>
        <p:spPr>
          <a:xfrm>
            <a:off x="7574392" y="3671437"/>
            <a:ext cx="871538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3200">
                <a:solidFill>
                  <a:srgbClr val="FFFFFF"/>
                </a:solidFill>
                <a:latin typeface="方正小标宋简体"/>
                <a:ea typeface="方正小标宋简体"/>
                <a:cs typeface="方正小标宋简体"/>
                <a:sym typeface="方正小标宋简体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135" name="椭圆 88"/>
          <p:cNvSpPr/>
          <p:nvPr/>
        </p:nvSpPr>
        <p:spPr>
          <a:xfrm>
            <a:off x="-1062356" y="-621666"/>
            <a:ext cx="1905001" cy="190500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6" name="椭圆 91"/>
          <p:cNvSpPr/>
          <p:nvPr/>
        </p:nvSpPr>
        <p:spPr>
          <a:xfrm>
            <a:off x="262254" y="1323975"/>
            <a:ext cx="548642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7" name="椭圆 92"/>
          <p:cNvSpPr/>
          <p:nvPr/>
        </p:nvSpPr>
        <p:spPr>
          <a:xfrm>
            <a:off x="3019425" y="5487034"/>
            <a:ext cx="1905000" cy="190500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8" name="椭圆 93"/>
          <p:cNvSpPr/>
          <p:nvPr/>
        </p:nvSpPr>
        <p:spPr>
          <a:xfrm>
            <a:off x="10798175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9" name="椭圆 95"/>
          <p:cNvSpPr/>
          <p:nvPr/>
        </p:nvSpPr>
        <p:spPr>
          <a:xfrm>
            <a:off x="11300459" y="5726429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0" name="椭圆 96"/>
          <p:cNvSpPr/>
          <p:nvPr/>
        </p:nvSpPr>
        <p:spPr>
          <a:xfrm>
            <a:off x="10407650" y="819785"/>
            <a:ext cx="448310" cy="44831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A-矩形 1"/>
          <p:cNvSpPr/>
          <p:nvPr/>
        </p:nvSpPr>
        <p:spPr>
          <a:xfrm flipH="1">
            <a:off x="-19051" y="0"/>
            <a:ext cx="12208511" cy="6856094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3" name="椭圆 28"/>
          <p:cNvSpPr/>
          <p:nvPr/>
        </p:nvSpPr>
        <p:spPr>
          <a:xfrm>
            <a:off x="9304019" y="-419736"/>
            <a:ext cx="7277738" cy="7277738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4" name="椭圆 26"/>
          <p:cNvSpPr/>
          <p:nvPr/>
        </p:nvSpPr>
        <p:spPr>
          <a:xfrm>
            <a:off x="349885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5" name="椭圆 27"/>
          <p:cNvSpPr/>
          <p:nvPr/>
        </p:nvSpPr>
        <p:spPr>
          <a:xfrm>
            <a:off x="-1410336" y="1685289"/>
            <a:ext cx="1905001" cy="190500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48" name="组合 41"/>
          <p:cNvGrpSpPr/>
          <p:nvPr/>
        </p:nvGrpSpPr>
        <p:grpSpPr>
          <a:xfrm>
            <a:off x="1784985" y="2790825"/>
            <a:ext cx="4733290" cy="1374776"/>
            <a:chOff x="0" y="0"/>
            <a:chExt cx="4733289" cy="1374775"/>
          </a:xfrm>
        </p:grpSpPr>
        <p:sp>
          <p:nvSpPr>
            <p:cNvPr id="146" name="文本框 29"/>
            <p:cNvSpPr txBox="1"/>
            <p:nvPr/>
          </p:nvSpPr>
          <p:spPr>
            <a:xfrm>
              <a:off x="0" y="0"/>
              <a:ext cx="4733290" cy="1259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6600">
                  <a:solidFill>
                    <a:srgbClr val="FFFFFF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系統概述</a:t>
              </a:r>
            </a:p>
          </p:txBody>
        </p:sp>
        <p:sp>
          <p:nvSpPr>
            <p:cNvPr id="147" name="矩形 64"/>
            <p:cNvSpPr txBox="1"/>
            <p:nvPr/>
          </p:nvSpPr>
          <p:spPr>
            <a:xfrm>
              <a:off x="50799" y="927735"/>
              <a:ext cx="2948941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800">
                  <a:solidFill>
                    <a:srgbClr val="FFFFFF"/>
                  </a:solidFill>
                  <a:latin typeface="STZhongsong"/>
                  <a:ea typeface="STZhongsong"/>
                  <a:cs typeface="STZhongsong"/>
                  <a:sym typeface="STZhongsong"/>
                </a:defRPr>
              </a:lvl1pPr>
            </a:lstStyle>
            <a:p>
              <a:pPr/>
              <a:r>
                <a:t>About Our System</a:t>
              </a:r>
            </a:p>
          </p:txBody>
        </p:sp>
      </p:grpSp>
      <p:sp>
        <p:nvSpPr>
          <p:cNvPr id="149" name="文本占位符 85"/>
          <p:cNvSpPr txBox="1"/>
          <p:nvPr/>
        </p:nvSpPr>
        <p:spPr>
          <a:xfrm>
            <a:off x="1784985" y="1574164"/>
            <a:ext cx="7776210" cy="4998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defRPr sz="11500">
                <a:ln w="9525" cap="flat">
                  <a:solidFill>
                    <a:srgbClr val="8FAED5">
                      <a:alpha val="8500"/>
                    </a:srgbClr>
                  </a:solidFill>
                  <a:prstDash val="solid"/>
                  <a:round/>
                </a:ln>
                <a:noFill/>
                <a:latin typeface="方正小标宋简体"/>
                <a:ea typeface="方正小标宋简体"/>
                <a:cs typeface="方正小标宋简体"/>
                <a:sym typeface="方正小标宋简体"/>
              </a:defRPr>
            </a:pPr>
            <a:r>
              <a:t>2023</a:t>
            </a:r>
            <a:endParaRPr sz="2800"/>
          </a:p>
          <a:p>
            <a:pPr>
              <a:lnSpc>
                <a:spcPct val="90000"/>
              </a:lnSpc>
              <a:defRPr sz="11500">
                <a:ln w="9525" cap="flat">
                  <a:solidFill>
                    <a:srgbClr val="8FAED5">
                      <a:alpha val="8500"/>
                    </a:srgbClr>
                  </a:solidFill>
                  <a:prstDash val="solid"/>
                  <a:round/>
                </a:ln>
                <a:noFill/>
                <a:latin typeface="方正小标宋简体"/>
                <a:ea typeface="方正小标宋简体"/>
                <a:cs typeface="方正小标宋简体"/>
                <a:sym typeface="方正小标宋简体"/>
              </a:defRPr>
            </a:pPr>
            <a:r>
              <a:t>Database System</a:t>
            </a:r>
          </a:p>
        </p:txBody>
      </p:sp>
      <p:sp>
        <p:nvSpPr>
          <p:cNvPr id="150" name="直接连接符 9"/>
          <p:cNvSpPr/>
          <p:nvPr/>
        </p:nvSpPr>
        <p:spPr>
          <a:xfrm>
            <a:off x="1863725" y="4441190"/>
            <a:ext cx="4292600" cy="1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51" name="椭圆 4"/>
          <p:cNvSpPr/>
          <p:nvPr/>
        </p:nvSpPr>
        <p:spPr>
          <a:xfrm>
            <a:off x="8688069" y="6400165"/>
            <a:ext cx="915671" cy="91567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#294670"/>
          <p:cNvGrpSpPr/>
          <p:nvPr/>
        </p:nvGrpSpPr>
        <p:grpSpPr>
          <a:xfrm>
            <a:off x="0" y="2073148"/>
            <a:ext cx="8771709" cy="4432156"/>
            <a:chOff x="0" y="0"/>
            <a:chExt cx="8771708" cy="4432155"/>
          </a:xfrm>
        </p:grpSpPr>
        <p:sp>
          <p:nvSpPr>
            <p:cNvPr id="153" name="í$ḻídè"/>
            <p:cNvSpPr/>
            <p:nvPr/>
          </p:nvSpPr>
          <p:spPr>
            <a:xfrm>
              <a:off x="0" y="-1"/>
              <a:ext cx="8771709" cy="4432157"/>
            </a:xfrm>
            <a:prstGeom prst="rect">
              <a:avLst/>
            </a:pr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2F2F2">
                    <a:alpha val="8000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4" name="ïşlíďe"/>
            <p:cNvSpPr/>
            <p:nvPr/>
          </p:nvSpPr>
          <p:spPr>
            <a:xfrm>
              <a:off x="8580284" y="-1"/>
              <a:ext cx="191424" cy="4432157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20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56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7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60" name="组合 41"/>
          <p:cNvGrpSpPr/>
          <p:nvPr/>
        </p:nvGrpSpPr>
        <p:grpSpPr>
          <a:xfrm>
            <a:off x="956309" y="541019"/>
            <a:ext cx="2828292" cy="676276"/>
            <a:chOff x="0" y="0"/>
            <a:chExt cx="2828290" cy="676275"/>
          </a:xfrm>
        </p:grpSpPr>
        <p:sp>
          <p:nvSpPr>
            <p:cNvPr id="158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系統概述</a:t>
              </a:r>
            </a:p>
          </p:txBody>
        </p:sp>
        <p:sp>
          <p:nvSpPr>
            <p:cNvPr id="159" name="矩形 64"/>
            <p:cNvSpPr txBox="1"/>
            <p:nvPr/>
          </p:nvSpPr>
          <p:spPr>
            <a:xfrm>
              <a:off x="0" y="432434"/>
              <a:ext cx="1323341" cy="243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3D636B"/>
                  </a:solidFill>
                  <a:latin typeface="STZhongsong"/>
                  <a:ea typeface="STZhongsong"/>
                  <a:cs typeface="STZhongsong"/>
                  <a:sym typeface="STZhongsong"/>
                </a:defRPr>
              </a:lvl1pPr>
            </a:lstStyle>
            <a:p>
              <a:pPr/>
              <a:r>
                <a:t>About Our System</a:t>
              </a:r>
            </a:p>
          </p:txBody>
        </p:sp>
      </p:grpSp>
      <p:sp>
        <p:nvSpPr>
          <p:cNvPr id="161" name="矩形 22"/>
          <p:cNvSpPr txBox="1"/>
          <p:nvPr/>
        </p:nvSpPr>
        <p:spPr>
          <a:xfrm>
            <a:off x="1238440" y="2760217"/>
            <a:ext cx="5946131" cy="18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lnSpc>
                <a:spcPct val="150000"/>
              </a:lnSpc>
              <a:defRPr sz="14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為了利用本學期學到的資料庫知識，加上我們有三位組員都是弓道社成員，所以我們決定開發弓道社的官方網站。讓幹部能透過此網站確認新生的社課出缺席狀況，紀錄大家的練習量，並讓大家能線上完成活動的報名。把這些資料井然有序的排列在網頁上，將加快幹部處理社團事務，並能準確掌握每位成員的狀態。</a:t>
            </a:r>
          </a:p>
        </p:txBody>
      </p:sp>
      <p:sp>
        <p:nvSpPr>
          <p:cNvPr id="162" name="矩形 23"/>
          <p:cNvSpPr txBox="1"/>
          <p:nvPr/>
        </p:nvSpPr>
        <p:spPr>
          <a:xfrm>
            <a:off x="1225105" y="2159507"/>
            <a:ext cx="5105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16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目的</a:t>
            </a:r>
          </a:p>
        </p:txBody>
      </p:sp>
      <p:sp>
        <p:nvSpPr>
          <p:cNvPr id="163" name="íSlïḋê"/>
          <p:cNvSpPr/>
          <p:nvPr/>
        </p:nvSpPr>
        <p:spPr>
          <a:xfrm>
            <a:off x="1287409" y="2619148"/>
            <a:ext cx="404814" cy="5715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4" name="椭圆 33"/>
          <p:cNvSpPr/>
          <p:nvPr/>
        </p:nvSpPr>
        <p:spPr>
          <a:xfrm>
            <a:off x="9575165" y="5507990"/>
            <a:ext cx="1905001" cy="190500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5" name="椭圆 37"/>
          <p:cNvSpPr/>
          <p:nvPr/>
        </p:nvSpPr>
        <p:spPr>
          <a:xfrm>
            <a:off x="11151869" y="3074035"/>
            <a:ext cx="1487171" cy="148717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6" name="文本框 1"/>
          <p:cNvSpPr txBox="1"/>
          <p:nvPr/>
        </p:nvSpPr>
        <p:spPr>
          <a:xfrm>
            <a:off x="4520065" y="266329"/>
            <a:ext cx="1897159" cy="248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pPr/>
            <a:r>
              <a:t>https://www.ypppt.com/</a:t>
            </a:r>
          </a:p>
        </p:txBody>
      </p:sp>
      <p:sp>
        <p:nvSpPr>
          <p:cNvPr id="167" name="文字方塊 8"/>
          <p:cNvSpPr txBox="1"/>
          <p:nvPr/>
        </p:nvSpPr>
        <p:spPr>
          <a:xfrm>
            <a:off x="1428325" y="4613202"/>
            <a:ext cx="6704512" cy="148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150000"/>
              </a:lnSpc>
              <a:buSzPct val="100000"/>
              <a:buFont typeface="Arial"/>
              <a:buChar char="•"/>
              <a:defRPr sz="14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讓弓道社的幹部和社員能夠更方便地管理和參與社團活動。</a:t>
            </a:r>
          </a:p>
          <a:p>
            <a:pPr marL="285750" indent="-285750">
              <a:lnSpc>
                <a:spcPct val="150000"/>
              </a:lnSpc>
              <a:buSzPct val="100000"/>
              <a:buFont typeface="Arial"/>
              <a:buChar char="•"/>
              <a:defRPr sz="14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幹部可以輕鬆查看和管理社課、活動和公佈的資訊，</a:t>
            </a:r>
          </a:p>
          <a:p>
            <a:pPr marL="285750" indent="-285750">
              <a:lnSpc>
                <a:spcPct val="150000"/>
              </a:lnSpc>
              <a:buSzPct val="100000"/>
              <a:buFont typeface="Arial"/>
              <a:buChar char="•"/>
              <a:defRPr sz="14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社員則可以查看這些資訊、報名活動、簽到社課和記錄他們的練習狀況。</a:t>
            </a:r>
          </a:p>
          <a:p>
            <a:pPr marL="285750" indent="-285750">
              <a:lnSpc>
                <a:spcPct val="150000"/>
              </a:lnSpc>
              <a:buSzPct val="100000"/>
              <a:buFont typeface="Arial"/>
              <a:buChar char="•"/>
              <a:defRPr sz="14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提供一個專門的區域供社員查看和管理他們的弓具資訊。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圖片 49" descr="圖片 4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8213" y="1588638"/>
            <a:ext cx="2563653" cy="2563652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1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2" name="íşlîḍè"/>
          <p:cNvSpPr/>
          <p:nvPr/>
        </p:nvSpPr>
        <p:spPr>
          <a:xfrm>
            <a:off x="1228774" y="1682750"/>
            <a:ext cx="2428827" cy="2394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83" y="5521"/>
                </a:moveTo>
                <a:lnTo>
                  <a:pt x="6486" y="20698"/>
                </a:lnTo>
                <a:lnTo>
                  <a:pt x="5652" y="20296"/>
                </a:lnTo>
                <a:cubicBezTo>
                  <a:pt x="2285" y="18468"/>
                  <a:pt x="0" y="14901"/>
                  <a:pt x="0" y="10800"/>
                </a:cubicBezTo>
                <a:lnTo>
                  <a:pt x="0" y="10800"/>
                </a:lnTo>
                <a:cubicBezTo>
                  <a:pt x="0" y="8936"/>
                  <a:pt x="472" y="7182"/>
                  <a:pt x="1304" y="5652"/>
                </a:cubicBezTo>
                <a:close/>
                <a:moveTo>
                  <a:pt x="6232" y="1024"/>
                </a:moveTo>
                <a:lnTo>
                  <a:pt x="13068" y="21357"/>
                </a:lnTo>
                <a:lnTo>
                  <a:pt x="12977" y="21381"/>
                </a:lnTo>
                <a:cubicBezTo>
                  <a:pt x="12274" y="21524"/>
                  <a:pt x="11546" y="21600"/>
                  <a:pt x="10800" y="21600"/>
                </a:cubicBezTo>
                <a:cubicBezTo>
                  <a:pt x="9682" y="21600"/>
                  <a:pt x="8603" y="21430"/>
                  <a:pt x="7588" y="21114"/>
                </a:cubicBezTo>
                <a:lnTo>
                  <a:pt x="6894" y="20860"/>
                </a:lnTo>
                <a:lnTo>
                  <a:pt x="1611" y="5146"/>
                </a:lnTo>
                <a:lnTo>
                  <a:pt x="1844" y="4762"/>
                </a:lnTo>
                <a:cubicBezTo>
                  <a:pt x="2815" y="3325"/>
                  <a:pt x="4122" y="2135"/>
                  <a:pt x="5652" y="1304"/>
                </a:cubicBezTo>
                <a:close/>
                <a:moveTo>
                  <a:pt x="17151" y="0"/>
                </a:moveTo>
                <a:lnTo>
                  <a:pt x="21600" y="0"/>
                </a:lnTo>
                <a:lnTo>
                  <a:pt x="21600" y="10800"/>
                </a:lnTo>
                <a:cubicBezTo>
                  <a:pt x="21600" y="11173"/>
                  <a:pt x="21581" y="11541"/>
                  <a:pt x="21544" y="11904"/>
                </a:cubicBezTo>
                <a:lnTo>
                  <a:pt x="21422" y="12704"/>
                </a:lnTo>
                <a:close/>
                <a:moveTo>
                  <a:pt x="12567" y="0"/>
                </a:moveTo>
                <a:lnTo>
                  <a:pt x="16797" y="0"/>
                </a:lnTo>
                <a:lnTo>
                  <a:pt x="21285" y="13349"/>
                </a:lnTo>
                <a:lnTo>
                  <a:pt x="21114" y="14012"/>
                </a:lnTo>
                <a:cubicBezTo>
                  <a:pt x="20694" y="15364"/>
                  <a:pt x="20014" y="16603"/>
                  <a:pt x="19134" y="17670"/>
                </a:cubicBezTo>
                <a:lnTo>
                  <a:pt x="18677" y="18173"/>
                </a:lnTo>
                <a:close/>
                <a:moveTo>
                  <a:pt x="10800" y="0"/>
                </a:moveTo>
                <a:lnTo>
                  <a:pt x="12212" y="0"/>
                </a:lnTo>
                <a:lnTo>
                  <a:pt x="18417" y="18455"/>
                </a:lnTo>
                <a:lnTo>
                  <a:pt x="17670" y="19134"/>
                </a:lnTo>
                <a:cubicBezTo>
                  <a:pt x="16603" y="20014"/>
                  <a:pt x="15364" y="20694"/>
                  <a:pt x="14012" y="21114"/>
                </a:cubicBezTo>
                <a:lnTo>
                  <a:pt x="13394" y="21273"/>
                </a:lnTo>
                <a:lnTo>
                  <a:pt x="6536" y="877"/>
                </a:lnTo>
                <a:lnTo>
                  <a:pt x="6596" y="849"/>
                </a:lnTo>
                <a:cubicBezTo>
                  <a:pt x="7888" y="302"/>
                  <a:pt x="9309" y="0"/>
                  <a:pt x="10800" y="0"/>
                </a:cubicBezTo>
                <a:close/>
              </a:path>
            </a:pathLst>
          </a:custGeom>
          <a:solidFill>
            <a:srgbClr val="E4E6EA">
              <a:alpha val="3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3" name="矩形 22"/>
          <p:cNvSpPr txBox="1"/>
          <p:nvPr/>
        </p:nvSpPr>
        <p:spPr>
          <a:xfrm>
            <a:off x="532055" y="4595907"/>
            <a:ext cx="5518225" cy="148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50000"/>
              </a:lnSpc>
              <a:defRPr sz="14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我們會將使用者身份分成：</a:t>
            </a:r>
          </a:p>
          <a:p>
            <a:pPr algn="just">
              <a:lnSpc>
                <a:spcPct val="150000"/>
              </a:lnSpc>
              <a:defRPr sz="14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幹部</a:t>
            </a:r>
            <a:r>
              <a:t>(Administrator): </a:t>
            </a:r>
            <a:r>
              <a:t>弓道社的領導成員，負責管理社團的運作。</a:t>
            </a:r>
          </a:p>
          <a:p>
            <a:pPr algn="just">
              <a:lnSpc>
                <a:spcPct val="150000"/>
              </a:lnSpc>
              <a:defRPr sz="14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社員</a:t>
            </a:r>
            <a:r>
              <a:t>(Member): </a:t>
            </a:r>
            <a:r>
              <a:t>弓道社的普通成員。</a:t>
            </a:r>
          </a:p>
          <a:p>
            <a:pPr algn="just">
              <a:lnSpc>
                <a:spcPct val="150000"/>
              </a:lnSpc>
              <a:defRPr sz="14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訪客</a:t>
            </a:r>
            <a:r>
              <a:t>(Guest): </a:t>
            </a:r>
            <a:r>
              <a:t>非弓道社成員，但對弓道社有興趣的人。</a:t>
            </a:r>
          </a:p>
        </p:txBody>
      </p:sp>
      <p:grpSp>
        <p:nvGrpSpPr>
          <p:cNvPr id="176" name="组合 41"/>
          <p:cNvGrpSpPr/>
          <p:nvPr/>
        </p:nvGrpSpPr>
        <p:grpSpPr>
          <a:xfrm>
            <a:off x="956309" y="541019"/>
            <a:ext cx="2828292" cy="676276"/>
            <a:chOff x="0" y="0"/>
            <a:chExt cx="2828290" cy="676275"/>
          </a:xfrm>
        </p:grpSpPr>
        <p:sp>
          <p:nvSpPr>
            <p:cNvPr id="174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系統概述</a:t>
              </a:r>
            </a:p>
          </p:txBody>
        </p:sp>
        <p:sp>
          <p:nvSpPr>
            <p:cNvPr id="175" name="矩形 16"/>
            <p:cNvSpPr txBox="1"/>
            <p:nvPr/>
          </p:nvSpPr>
          <p:spPr>
            <a:xfrm>
              <a:off x="0" y="432434"/>
              <a:ext cx="1323341" cy="243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3D636B"/>
                  </a:solidFill>
                  <a:latin typeface="STZhongsong"/>
                  <a:ea typeface="STZhongsong"/>
                  <a:cs typeface="STZhongsong"/>
                  <a:sym typeface="STZhongsong"/>
                </a:defRPr>
              </a:lvl1pPr>
            </a:lstStyle>
            <a:p>
              <a:pPr/>
              <a:r>
                <a:t>About Our System</a:t>
              </a:r>
            </a:p>
          </p:txBody>
        </p:sp>
      </p:grpSp>
      <p:sp>
        <p:nvSpPr>
          <p:cNvPr id="177" name="文字方塊 51"/>
          <p:cNvSpPr txBox="1"/>
          <p:nvPr/>
        </p:nvSpPr>
        <p:spPr>
          <a:xfrm>
            <a:off x="5970769" y="163829"/>
            <a:ext cx="5890776" cy="6530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600"/>
              </a:spcBef>
              <a:defRPr b="1" i="1"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・幹部 </a:t>
            </a:r>
            <a:r>
              <a:t>(Administrator)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1. </a:t>
            </a:r>
            <a:r>
              <a:t>查看社課出缺席狀況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2. </a:t>
            </a:r>
            <a:r>
              <a:t>管理社課資訊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3. </a:t>
            </a:r>
            <a:r>
              <a:t>管理活動資訊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4. </a:t>
            </a:r>
            <a:r>
              <a:t>管理網站公佈資訊 </a:t>
            </a:r>
            <a:r>
              <a:t>(</a:t>
            </a:r>
            <a:r>
              <a:t>照片、影片、文字</a:t>
            </a:r>
            <a:r>
              <a:t>)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5. </a:t>
            </a:r>
            <a:r>
              <a:t>查看個人練習狀況（練習日期、練習箭數、中靶數）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6. </a:t>
            </a:r>
            <a:r>
              <a:t>查看社員基本資料（矢束、使用之弓、使用之手套）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7. </a:t>
            </a:r>
            <a:r>
              <a:t>管理弓具資訊（弓之弓銘與公斤數、手套、箭）</a:t>
            </a:r>
          </a:p>
          <a:p>
            <a:pPr>
              <a:spcBef>
                <a:spcPts val="600"/>
              </a:spcBef>
              <a:defRPr b="1" i="1"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・社員 </a:t>
            </a:r>
            <a:r>
              <a:t>(Member)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1. </a:t>
            </a:r>
            <a:r>
              <a:t>查看社課與活動資訊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2. </a:t>
            </a:r>
            <a:r>
              <a:t>社課簽到與請假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3. </a:t>
            </a:r>
            <a:r>
              <a:t>活動報名與繳費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4. </a:t>
            </a:r>
            <a:r>
              <a:t>紀錄個人練習狀況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5. </a:t>
            </a:r>
            <a:r>
              <a:t>查看網站公佈資訊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6. </a:t>
            </a:r>
            <a:r>
              <a:t>紀錄個人基本資料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7. </a:t>
            </a:r>
            <a:r>
              <a:t>查看弓具資訊</a:t>
            </a:r>
          </a:p>
          <a:p>
            <a:pPr>
              <a:spcBef>
                <a:spcPts val="600"/>
              </a:spcBef>
              <a:defRPr b="1" i="1"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・訪客 </a:t>
            </a:r>
            <a:r>
              <a:t>(Guest)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1. </a:t>
            </a:r>
            <a:r>
              <a:t>查看社課與活動資訊</a:t>
            </a:r>
          </a:p>
          <a:p>
            <a:pPr>
              <a:spcBef>
                <a:spcPts val="600"/>
              </a:spcBef>
              <a:defRPr sz="15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2. </a:t>
            </a:r>
            <a:r>
              <a:t>查看網站公佈資訊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0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83" name="组合 41"/>
          <p:cNvGrpSpPr/>
          <p:nvPr/>
        </p:nvGrpSpPr>
        <p:grpSpPr>
          <a:xfrm>
            <a:off x="956309" y="541019"/>
            <a:ext cx="2828292" cy="701676"/>
            <a:chOff x="0" y="0"/>
            <a:chExt cx="2828290" cy="701675"/>
          </a:xfrm>
        </p:grpSpPr>
        <p:sp>
          <p:nvSpPr>
            <p:cNvPr id="181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使用情境</a:t>
              </a:r>
            </a:p>
          </p:txBody>
        </p:sp>
        <p:sp>
          <p:nvSpPr>
            <p:cNvPr id="182" name="矩形 64"/>
            <p:cNvSpPr txBox="1"/>
            <p:nvPr/>
          </p:nvSpPr>
          <p:spPr>
            <a:xfrm>
              <a:off x="0" y="432434"/>
              <a:ext cx="781829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262626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Scenarios</a:t>
              </a:r>
            </a:p>
          </p:txBody>
        </p:sp>
      </p:grpSp>
      <p:grpSp>
        <p:nvGrpSpPr>
          <p:cNvPr id="187" name="组合 105"/>
          <p:cNvGrpSpPr/>
          <p:nvPr/>
        </p:nvGrpSpPr>
        <p:grpSpPr>
          <a:xfrm>
            <a:off x="914400" y="1626870"/>
            <a:ext cx="10542886" cy="1991361"/>
            <a:chOff x="0" y="0"/>
            <a:chExt cx="10542885" cy="1991360"/>
          </a:xfrm>
        </p:grpSpPr>
        <p:sp>
          <p:nvSpPr>
            <p:cNvPr id="184" name="îṣḻíḋe"/>
            <p:cNvSpPr/>
            <p:nvPr/>
          </p:nvSpPr>
          <p:spPr>
            <a:xfrm>
              <a:off x="0" y="-1"/>
              <a:ext cx="1008595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5" name="iŝľîḍe"/>
            <p:cNvSpPr/>
            <p:nvPr/>
          </p:nvSpPr>
          <p:spPr>
            <a:xfrm>
              <a:off x="1081163" y="-1"/>
              <a:ext cx="284745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6" name="îsļîdè"/>
            <p:cNvSpPr/>
            <p:nvPr/>
          </p:nvSpPr>
          <p:spPr>
            <a:xfrm>
              <a:off x="10258142" y="-1"/>
              <a:ext cx="284744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188" name="圖片 6" descr="圖片 6"/>
          <p:cNvPicPr>
            <a:picLocks noChangeAspect="1"/>
          </p:cNvPicPr>
          <p:nvPr/>
        </p:nvPicPr>
        <p:blipFill>
          <a:blip r:embed="rId2">
            <a:extLst/>
          </a:blip>
          <a:srcRect l="0" t="16102" r="0" b="42606"/>
          <a:stretch>
            <a:fillRect/>
          </a:stretch>
        </p:blipFill>
        <p:spPr>
          <a:xfrm>
            <a:off x="3133929" y="1626870"/>
            <a:ext cx="6430329" cy="1991361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îṣḻíḋe"/>
          <p:cNvSpPr/>
          <p:nvPr/>
        </p:nvSpPr>
        <p:spPr>
          <a:xfrm>
            <a:off x="9691068" y="1626870"/>
            <a:ext cx="1008595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0" name="iŝľîḍe"/>
          <p:cNvSpPr/>
          <p:nvPr/>
        </p:nvSpPr>
        <p:spPr>
          <a:xfrm>
            <a:off x="2366180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1" name="iŝľîḍe"/>
          <p:cNvSpPr/>
          <p:nvPr/>
        </p:nvSpPr>
        <p:spPr>
          <a:xfrm>
            <a:off x="2750055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2" name="iŝľîḍe"/>
          <p:cNvSpPr/>
          <p:nvPr/>
        </p:nvSpPr>
        <p:spPr>
          <a:xfrm>
            <a:off x="10800508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93" name="圖片 19" descr="圖片 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28669" y="3903921"/>
            <a:ext cx="1818331" cy="18183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圖片 23" descr="圖片 2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17018" y="3994784"/>
            <a:ext cx="1727468" cy="17274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圖片 34" descr="圖片 3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22994" y="3903921"/>
            <a:ext cx="1727465" cy="1727465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文字方塊 48"/>
          <p:cNvSpPr txBox="1"/>
          <p:nvPr/>
        </p:nvSpPr>
        <p:spPr>
          <a:xfrm>
            <a:off x="2316426" y="5869097"/>
            <a:ext cx="8153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800">
                <a:solidFill>
                  <a:srgbClr val="3D636B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pPr/>
            <a:r>
              <a:t>訪客</a:t>
            </a:r>
          </a:p>
        </p:txBody>
      </p:sp>
      <p:sp>
        <p:nvSpPr>
          <p:cNvPr id="197" name="文字方塊 49"/>
          <p:cNvSpPr txBox="1"/>
          <p:nvPr/>
        </p:nvSpPr>
        <p:spPr>
          <a:xfrm>
            <a:off x="5475066" y="5869097"/>
            <a:ext cx="8153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800">
                <a:solidFill>
                  <a:srgbClr val="3D636B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pPr/>
            <a:r>
              <a:t>社員</a:t>
            </a:r>
          </a:p>
        </p:txBody>
      </p:sp>
      <p:sp>
        <p:nvSpPr>
          <p:cNvPr id="198" name="文字方塊 50"/>
          <p:cNvSpPr txBox="1"/>
          <p:nvPr/>
        </p:nvSpPr>
        <p:spPr>
          <a:xfrm>
            <a:off x="8936860" y="5869097"/>
            <a:ext cx="8153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800">
                <a:solidFill>
                  <a:srgbClr val="3D636B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pPr/>
            <a:r>
              <a:t>幹部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1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04" name="组合 41"/>
          <p:cNvGrpSpPr/>
          <p:nvPr/>
        </p:nvGrpSpPr>
        <p:grpSpPr>
          <a:xfrm>
            <a:off x="956309" y="541019"/>
            <a:ext cx="2828292" cy="701676"/>
            <a:chOff x="0" y="0"/>
            <a:chExt cx="2828290" cy="701675"/>
          </a:xfrm>
        </p:grpSpPr>
        <p:sp>
          <p:nvSpPr>
            <p:cNvPr id="202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使用情境</a:t>
              </a:r>
            </a:p>
          </p:txBody>
        </p:sp>
        <p:sp>
          <p:nvSpPr>
            <p:cNvPr id="203" name="矩形 64"/>
            <p:cNvSpPr txBox="1"/>
            <p:nvPr/>
          </p:nvSpPr>
          <p:spPr>
            <a:xfrm>
              <a:off x="0" y="432434"/>
              <a:ext cx="781829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262626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Scenarios</a:t>
              </a:r>
            </a:p>
          </p:txBody>
        </p:sp>
      </p:grpSp>
      <p:grpSp>
        <p:nvGrpSpPr>
          <p:cNvPr id="208" name="组合 105"/>
          <p:cNvGrpSpPr/>
          <p:nvPr/>
        </p:nvGrpSpPr>
        <p:grpSpPr>
          <a:xfrm>
            <a:off x="914400" y="1626870"/>
            <a:ext cx="10542886" cy="1991361"/>
            <a:chOff x="0" y="0"/>
            <a:chExt cx="10542885" cy="1991360"/>
          </a:xfrm>
        </p:grpSpPr>
        <p:sp>
          <p:nvSpPr>
            <p:cNvPr id="205" name="îṣḻíḋe"/>
            <p:cNvSpPr/>
            <p:nvPr/>
          </p:nvSpPr>
          <p:spPr>
            <a:xfrm>
              <a:off x="0" y="-1"/>
              <a:ext cx="1008595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06" name="iŝľîḍe"/>
            <p:cNvSpPr/>
            <p:nvPr/>
          </p:nvSpPr>
          <p:spPr>
            <a:xfrm>
              <a:off x="1081163" y="-1"/>
              <a:ext cx="284745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07" name="îsļîdè"/>
            <p:cNvSpPr/>
            <p:nvPr/>
          </p:nvSpPr>
          <p:spPr>
            <a:xfrm>
              <a:off x="10258142" y="-1"/>
              <a:ext cx="284744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09" name="圖片 6" descr="圖片 6"/>
          <p:cNvPicPr>
            <a:picLocks noChangeAspect="1"/>
          </p:cNvPicPr>
          <p:nvPr/>
        </p:nvPicPr>
        <p:blipFill>
          <a:blip r:embed="rId2">
            <a:extLst/>
          </a:blip>
          <a:srcRect l="0" t="16102" r="0" b="42606"/>
          <a:stretch>
            <a:fillRect/>
          </a:stretch>
        </p:blipFill>
        <p:spPr>
          <a:xfrm>
            <a:off x="3133929" y="1626870"/>
            <a:ext cx="6430329" cy="199136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îṣḻíḋe"/>
          <p:cNvSpPr/>
          <p:nvPr/>
        </p:nvSpPr>
        <p:spPr>
          <a:xfrm>
            <a:off x="9691068" y="1626870"/>
            <a:ext cx="1008595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1" name="iŝľîḍe"/>
          <p:cNvSpPr/>
          <p:nvPr/>
        </p:nvSpPr>
        <p:spPr>
          <a:xfrm>
            <a:off x="2366180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2" name="iŝľîḍe"/>
          <p:cNvSpPr/>
          <p:nvPr/>
        </p:nvSpPr>
        <p:spPr>
          <a:xfrm>
            <a:off x="2750055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3" name="iŝľîḍe"/>
          <p:cNvSpPr/>
          <p:nvPr/>
        </p:nvSpPr>
        <p:spPr>
          <a:xfrm>
            <a:off x="10800508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4" name="文字方塊 2"/>
          <p:cNvSpPr txBox="1"/>
          <p:nvPr/>
        </p:nvSpPr>
        <p:spPr>
          <a:xfrm>
            <a:off x="1118690" y="3934123"/>
            <a:ext cx="10150504" cy="2256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defRPr b="1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Scenario 1</a:t>
            </a:r>
            <a:r>
              <a:t>：幹部管理者操作概念 </a:t>
            </a:r>
            <a:r>
              <a:t>(Administrator Operational Concepts) </a:t>
            </a:r>
            <a:endParaRPr sz="1600"/>
          </a:p>
          <a:p>
            <a:pPr indent="457200">
              <a:lnSpc>
                <a:spcPct val="150000"/>
              </a:lnSpc>
              <a:defRPr sz="1600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幹部管理者可使用社課管理子系統</a:t>
            </a:r>
            <a:r>
              <a:t>(CMS)</a:t>
            </a:r>
            <a:r>
              <a:t>建立每次的社課活動資訊、管理社員出缺席狀況，以利社員使用者進行查詢及報名，並且針對每次社課所需使用弓具，幹部管理者也可透過弓具資訊管理子系統</a:t>
            </a:r>
            <a:r>
              <a:t>(KEMS)</a:t>
            </a:r>
            <a:r>
              <a:t>進行登記及弓具狀態查詢。社團如有須對外公布資訊，可使用公布資訊管理子系統</a:t>
            </a:r>
            <a:r>
              <a:t>(AMS)</a:t>
            </a:r>
            <a:r>
              <a:t>進行編輯，對於每位社員使用者的基本資料則可使用社員基本資料管理子系統</a:t>
            </a:r>
            <a:r>
              <a:t>(MIMS)</a:t>
            </a:r>
            <a:r>
              <a:t>進行查詢。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20" name="组合 41"/>
          <p:cNvGrpSpPr/>
          <p:nvPr/>
        </p:nvGrpSpPr>
        <p:grpSpPr>
          <a:xfrm>
            <a:off x="956309" y="541019"/>
            <a:ext cx="2828292" cy="701676"/>
            <a:chOff x="0" y="0"/>
            <a:chExt cx="2828290" cy="701675"/>
          </a:xfrm>
        </p:grpSpPr>
        <p:sp>
          <p:nvSpPr>
            <p:cNvPr id="218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使用情境</a:t>
              </a:r>
            </a:p>
          </p:txBody>
        </p:sp>
        <p:sp>
          <p:nvSpPr>
            <p:cNvPr id="219" name="矩形 64"/>
            <p:cNvSpPr txBox="1"/>
            <p:nvPr/>
          </p:nvSpPr>
          <p:spPr>
            <a:xfrm>
              <a:off x="0" y="432434"/>
              <a:ext cx="781829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262626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Scenarios</a:t>
              </a:r>
            </a:p>
          </p:txBody>
        </p:sp>
      </p:grpSp>
      <p:grpSp>
        <p:nvGrpSpPr>
          <p:cNvPr id="224" name="组合 105"/>
          <p:cNvGrpSpPr/>
          <p:nvPr/>
        </p:nvGrpSpPr>
        <p:grpSpPr>
          <a:xfrm>
            <a:off x="914400" y="1626870"/>
            <a:ext cx="10542886" cy="1991361"/>
            <a:chOff x="0" y="0"/>
            <a:chExt cx="10542885" cy="1991360"/>
          </a:xfrm>
        </p:grpSpPr>
        <p:sp>
          <p:nvSpPr>
            <p:cNvPr id="221" name="îṣḻíḋe"/>
            <p:cNvSpPr/>
            <p:nvPr/>
          </p:nvSpPr>
          <p:spPr>
            <a:xfrm>
              <a:off x="0" y="-1"/>
              <a:ext cx="1008595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2" name="iŝľîḍe"/>
            <p:cNvSpPr/>
            <p:nvPr/>
          </p:nvSpPr>
          <p:spPr>
            <a:xfrm>
              <a:off x="1081163" y="-1"/>
              <a:ext cx="284745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3" name="îsļîdè"/>
            <p:cNvSpPr/>
            <p:nvPr/>
          </p:nvSpPr>
          <p:spPr>
            <a:xfrm>
              <a:off x="10258142" y="-1"/>
              <a:ext cx="284744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25" name="圖片 6" descr="圖片 6"/>
          <p:cNvPicPr>
            <a:picLocks noChangeAspect="1"/>
          </p:cNvPicPr>
          <p:nvPr/>
        </p:nvPicPr>
        <p:blipFill>
          <a:blip r:embed="rId2">
            <a:extLst/>
          </a:blip>
          <a:srcRect l="0" t="16102" r="0" b="42606"/>
          <a:stretch>
            <a:fillRect/>
          </a:stretch>
        </p:blipFill>
        <p:spPr>
          <a:xfrm>
            <a:off x="3133929" y="1626870"/>
            <a:ext cx="6430329" cy="1991361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îṣḻíḋe"/>
          <p:cNvSpPr/>
          <p:nvPr/>
        </p:nvSpPr>
        <p:spPr>
          <a:xfrm>
            <a:off x="9691068" y="1626870"/>
            <a:ext cx="1008595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7" name="iŝľîḍe"/>
          <p:cNvSpPr/>
          <p:nvPr/>
        </p:nvSpPr>
        <p:spPr>
          <a:xfrm>
            <a:off x="2366180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8" name="iŝľîḍe"/>
          <p:cNvSpPr/>
          <p:nvPr/>
        </p:nvSpPr>
        <p:spPr>
          <a:xfrm>
            <a:off x="2750055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9" name="iŝľîḍe"/>
          <p:cNvSpPr/>
          <p:nvPr/>
        </p:nvSpPr>
        <p:spPr>
          <a:xfrm>
            <a:off x="10800508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0" name="文字方塊 5"/>
          <p:cNvSpPr txBox="1"/>
          <p:nvPr/>
        </p:nvSpPr>
        <p:spPr>
          <a:xfrm>
            <a:off x="1064986" y="4034264"/>
            <a:ext cx="9974545" cy="1990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defRPr b="1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Scenario 2</a:t>
            </a:r>
            <a:r>
              <a:t>：社員使用者操作概念 </a:t>
            </a:r>
            <a:r>
              <a:t>(Member Operational Concepts) </a:t>
            </a:r>
          </a:p>
          <a:p>
            <a:pPr>
              <a:lnSpc>
                <a:spcPct val="150000"/>
              </a:lnSpc>
              <a:defRPr b="1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rPr b="0"/>
              <a:t>社員使用者可使用社員基本資料管理子系統</a:t>
            </a:r>
            <a:r>
              <a:rPr b="0"/>
              <a:t>(MIMS)</a:t>
            </a:r>
            <a:r>
              <a:rPr b="0"/>
              <a:t>記錄自己的基本資料，對於平日的練習狀況則使用練習狀況管理子系統</a:t>
            </a:r>
            <a:r>
              <a:rPr b="0"/>
              <a:t>(PSMS)</a:t>
            </a:r>
            <a:r>
              <a:rPr b="0"/>
              <a:t>進行紀錄，可透過社課管理子系統</a:t>
            </a:r>
            <a:r>
              <a:rPr b="0"/>
              <a:t>(CMS)</a:t>
            </a:r>
            <a:r>
              <a:rPr b="0"/>
              <a:t>確認每次社課資訊和紀錄出缺席情形，社團公布資訊則使用公布資訊管理子系統</a:t>
            </a:r>
            <a:r>
              <a:rPr b="0"/>
              <a:t>(AMS)</a:t>
            </a:r>
            <a:r>
              <a:rPr b="0"/>
              <a:t>進行確認。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椭圆 3"/>
          <p:cNvSpPr/>
          <p:nvPr/>
        </p:nvSpPr>
        <p:spPr>
          <a:xfrm>
            <a:off x="-952500" y="-952500"/>
            <a:ext cx="1905000" cy="1905000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3" name="椭圆 4"/>
          <p:cNvSpPr/>
          <p:nvPr/>
        </p:nvSpPr>
        <p:spPr>
          <a:xfrm>
            <a:off x="340359" y="427990"/>
            <a:ext cx="548641" cy="548641"/>
          </a:xfrm>
          <a:prstGeom prst="ellipse">
            <a:avLst/>
          </a:prstGeom>
          <a:gradFill>
            <a:gsLst>
              <a:gs pos="28000">
                <a:srgbClr val="3D636B">
                  <a:alpha val="14000"/>
                </a:srgbClr>
              </a:gs>
              <a:gs pos="100000">
                <a:srgbClr val="FFFFFF">
                  <a:alpha val="11000"/>
                </a:srgbClr>
              </a:gs>
            </a:gsLst>
            <a:lin ang="5159999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36" name="组合 41"/>
          <p:cNvGrpSpPr/>
          <p:nvPr/>
        </p:nvGrpSpPr>
        <p:grpSpPr>
          <a:xfrm>
            <a:off x="956309" y="541019"/>
            <a:ext cx="2828292" cy="701676"/>
            <a:chOff x="0" y="0"/>
            <a:chExt cx="2828290" cy="701675"/>
          </a:xfrm>
        </p:grpSpPr>
        <p:sp>
          <p:nvSpPr>
            <p:cNvPr id="234" name="文本框 29"/>
            <p:cNvSpPr txBox="1"/>
            <p:nvPr/>
          </p:nvSpPr>
          <p:spPr>
            <a:xfrm>
              <a:off x="0" y="0"/>
              <a:ext cx="2828291" cy="599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b="1" sz="2800">
                  <a:solidFill>
                    <a:srgbClr val="3D636B"/>
                  </a:solidFill>
                  <a:latin typeface="方正小标宋简体"/>
                  <a:ea typeface="方正小标宋简体"/>
                  <a:cs typeface="方正小标宋简体"/>
                  <a:sym typeface="方正小标宋简体"/>
                </a:defRPr>
              </a:lvl1pPr>
            </a:lstStyle>
            <a:p>
              <a:pPr/>
              <a:r>
                <a:t>使用情境</a:t>
              </a:r>
            </a:p>
          </p:txBody>
        </p:sp>
        <p:sp>
          <p:nvSpPr>
            <p:cNvPr id="235" name="矩形 64"/>
            <p:cNvSpPr txBox="1"/>
            <p:nvPr/>
          </p:nvSpPr>
          <p:spPr>
            <a:xfrm>
              <a:off x="0" y="432434"/>
              <a:ext cx="781829" cy="269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262626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Scenarios</a:t>
              </a:r>
            </a:p>
          </p:txBody>
        </p:sp>
      </p:grpSp>
      <p:grpSp>
        <p:nvGrpSpPr>
          <p:cNvPr id="240" name="组合 105"/>
          <p:cNvGrpSpPr/>
          <p:nvPr/>
        </p:nvGrpSpPr>
        <p:grpSpPr>
          <a:xfrm>
            <a:off x="914400" y="1626870"/>
            <a:ext cx="10542886" cy="1991361"/>
            <a:chOff x="0" y="0"/>
            <a:chExt cx="10542885" cy="1991360"/>
          </a:xfrm>
        </p:grpSpPr>
        <p:sp>
          <p:nvSpPr>
            <p:cNvPr id="237" name="îṣḻíḋe"/>
            <p:cNvSpPr/>
            <p:nvPr/>
          </p:nvSpPr>
          <p:spPr>
            <a:xfrm>
              <a:off x="0" y="-1"/>
              <a:ext cx="1008595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8" name="iŝľîḍe"/>
            <p:cNvSpPr/>
            <p:nvPr/>
          </p:nvSpPr>
          <p:spPr>
            <a:xfrm>
              <a:off x="1081163" y="-1"/>
              <a:ext cx="284745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9" name="îsļîdè"/>
            <p:cNvSpPr/>
            <p:nvPr/>
          </p:nvSpPr>
          <p:spPr>
            <a:xfrm>
              <a:off x="10258142" y="-1"/>
              <a:ext cx="284744" cy="199136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41" name="圖片 6" descr="圖片 6"/>
          <p:cNvPicPr>
            <a:picLocks noChangeAspect="1"/>
          </p:cNvPicPr>
          <p:nvPr/>
        </p:nvPicPr>
        <p:blipFill>
          <a:blip r:embed="rId2">
            <a:extLst/>
          </a:blip>
          <a:srcRect l="0" t="16102" r="0" b="42606"/>
          <a:stretch>
            <a:fillRect/>
          </a:stretch>
        </p:blipFill>
        <p:spPr>
          <a:xfrm>
            <a:off x="3133929" y="1626870"/>
            <a:ext cx="6430329" cy="1991361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îṣḻíḋe"/>
          <p:cNvSpPr/>
          <p:nvPr/>
        </p:nvSpPr>
        <p:spPr>
          <a:xfrm>
            <a:off x="9691068" y="1626870"/>
            <a:ext cx="1008595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3" name="iŝľîḍe"/>
          <p:cNvSpPr/>
          <p:nvPr/>
        </p:nvSpPr>
        <p:spPr>
          <a:xfrm>
            <a:off x="2366180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4" name="iŝľîḍe"/>
          <p:cNvSpPr/>
          <p:nvPr/>
        </p:nvSpPr>
        <p:spPr>
          <a:xfrm>
            <a:off x="2750055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5" name="iŝľîḍe"/>
          <p:cNvSpPr/>
          <p:nvPr/>
        </p:nvSpPr>
        <p:spPr>
          <a:xfrm>
            <a:off x="10800508" y="1626870"/>
            <a:ext cx="284744" cy="199136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6" name="文字方塊 2"/>
          <p:cNvSpPr txBox="1"/>
          <p:nvPr/>
        </p:nvSpPr>
        <p:spPr>
          <a:xfrm>
            <a:off x="1118690" y="4008656"/>
            <a:ext cx="10150504" cy="1951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defRPr b="1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Scenario 3</a:t>
            </a:r>
            <a:r>
              <a:t>：訪客使用者操作概念 </a:t>
            </a:r>
            <a:r>
              <a:t>(Guest Operational Concepts) </a:t>
            </a:r>
          </a:p>
          <a:p>
            <a:pPr>
              <a:lnSpc>
                <a:spcPct val="150000"/>
              </a:lnSpc>
              <a:defRPr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  <a:r>
              <a:t>訪客使用者只能透過公布資訊管理子系統</a:t>
            </a:r>
            <a:r>
              <a:t>(AMS)</a:t>
            </a:r>
            <a:r>
              <a:t>及社課管理子系統</a:t>
            </a:r>
            <a:r>
              <a:t>(CMS)</a:t>
            </a:r>
            <a:r>
              <a:t>查看社團公布資訊與社課資訊。</a:t>
            </a:r>
            <a:endParaRPr b="1"/>
          </a:p>
          <a:p>
            <a:pPr>
              <a:lnSpc>
                <a:spcPct val="150000"/>
              </a:lnSpc>
              <a:defRPr b="1">
                <a:solidFill>
                  <a:srgbClr val="3D636B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	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ww.2ppt.com">
  <a:themeElements>
    <a:clrScheme name="www.2ppt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77AB1"/>
      </a:accent1>
      <a:accent2>
        <a:srgbClr val="51848E"/>
      </a:accent2>
      <a:accent3>
        <a:srgbClr val="7B9B57"/>
      </a:accent3>
      <a:accent4>
        <a:srgbClr val="8B8D8C"/>
      </a:accent4>
      <a:accent5>
        <a:srgbClr val="8B7396"/>
      </a:accent5>
      <a:accent6>
        <a:srgbClr val="E89A53"/>
      </a:accent6>
      <a:hlink>
        <a:srgbClr val="0000FF"/>
      </a:hlink>
      <a:folHlink>
        <a:srgbClr val="FF00FF"/>
      </a:folHlink>
    </a:clrScheme>
    <a:fontScheme name="www.2ppt.com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www.2ppt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ww.2ppt.com">
  <a:themeElements>
    <a:clrScheme name="www.2ppt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77AB1"/>
      </a:accent1>
      <a:accent2>
        <a:srgbClr val="51848E"/>
      </a:accent2>
      <a:accent3>
        <a:srgbClr val="7B9B57"/>
      </a:accent3>
      <a:accent4>
        <a:srgbClr val="8B8D8C"/>
      </a:accent4>
      <a:accent5>
        <a:srgbClr val="8B7396"/>
      </a:accent5>
      <a:accent6>
        <a:srgbClr val="E89A53"/>
      </a:accent6>
      <a:hlink>
        <a:srgbClr val="0000FF"/>
      </a:hlink>
      <a:folHlink>
        <a:srgbClr val="FF00FF"/>
      </a:folHlink>
    </a:clrScheme>
    <a:fontScheme name="www.2ppt.com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www.2ppt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